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56" r:id="rId2"/>
    <p:sldId id="1260" r:id="rId3"/>
    <p:sldId id="1257" r:id="rId4"/>
    <p:sldId id="1256" r:id="rId5"/>
    <p:sldId id="1262" r:id="rId6"/>
    <p:sldId id="1261" r:id="rId7"/>
    <p:sldId id="1259" r:id="rId8"/>
    <p:sldId id="1263" r:id="rId9"/>
    <p:sldId id="1206" r:id="rId10"/>
    <p:sldId id="291" r:id="rId11"/>
  </p:sldIdLst>
  <p:sldSz cx="12192000" cy="6858000"/>
  <p:notesSz cx="7315200" cy="96012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143" userDrawn="1">
          <p15:clr>
            <a:srgbClr val="A4A3A4"/>
          </p15:clr>
        </p15:guide>
        <p15:guide id="3" pos="420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95A0DB-4982-A891-74B1-58E69C257BDC}" name="Jason Giovanny" initials="JG" userId="Jason Giovann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y/ACCT/JKTO" initials="H" lastIdx="1" clrIdx="0">
    <p:extLst>
      <p:ext uri="{19B8F6BF-5375-455C-9EA6-DF929625EA0E}">
        <p15:presenceInfo xmlns:p15="http://schemas.microsoft.com/office/powerpoint/2012/main" userId="S-1-5-21-3180810581-3125220967-3566938154-1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D55"/>
    <a:srgbClr val="286E54"/>
    <a:srgbClr val="FFB650"/>
    <a:srgbClr val="DE9641"/>
    <a:srgbClr val="CD8B41"/>
    <a:srgbClr val="E09841"/>
    <a:srgbClr val="F2E5D2"/>
    <a:srgbClr val="FBE5D6"/>
    <a:srgbClr val="F4B183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56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>
        <p:guide orient="horz" pos="572"/>
        <p:guide pos="143"/>
        <p:guide pos="42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8CDFF-EFF1-46FC-81E8-6CE4C684D35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556FC-4F21-4FD4-8B65-8F64FB75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56FC-4F21-4FD4-8B65-8F64FB758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56FC-4F21-4FD4-8B65-8F64FB758A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3167-3B72-47F4-8F4B-6AC89EA8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3167-3B72-47F4-8F4B-6AC89EA8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6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3167-3B72-47F4-8F4B-6AC89EA8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1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65937AD-7439-1F14-B88D-15AEB8DAFD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5106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17" imgH="318" progId="TCLayout.ActiveDocument.1">
                  <p:embed/>
                </p:oleObj>
              </mc:Choice>
              <mc:Fallback>
                <p:oleObj name="think-cell Slide" r:id="rId3" imgW="317" imgH="31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65937AD-7439-1F14-B88D-15AEB8DAFD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3C19C19-DED4-C94B-900A-F442FA03B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3" r="341" b="551"/>
          <a:stretch/>
        </p:blipFill>
        <p:spPr>
          <a:xfrm>
            <a:off x="1" y="6331871"/>
            <a:ext cx="12191999" cy="526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402997"/>
            <a:ext cx="10515600" cy="346074"/>
          </a:xfrm>
        </p:spPr>
        <p:txBody>
          <a:bodyPr vert="horz">
            <a:noAutofit/>
          </a:bodyPr>
          <a:lstStyle>
            <a:lvl1pPr>
              <a:defRPr sz="2400" b="1">
                <a:solidFill>
                  <a:srgbClr val="286E54"/>
                </a:solidFill>
                <a:latin typeface="Montserrat" pitchFamily="2" charset="77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6611" y="6592371"/>
            <a:ext cx="492105" cy="195010"/>
          </a:xfrm>
          <a:noFill/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D25BEDC8-CFEC-E04F-B026-ACBDCA0627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oogle Shape;59;p13">
            <a:extLst>
              <a:ext uri="{FF2B5EF4-FFF2-40B4-BE49-F238E27FC236}">
                <a16:creationId xmlns:a16="http://schemas.microsoft.com/office/drawing/2014/main" id="{A4CD7923-4B66-8D41-B071-A2DDA03842C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90488" y="243858"/>
            <a:ext cx="664352" cy="66435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700F4C-0530-0A40-9CDD-A04EB252A6B6}"/>
              </a:ext>
            </a:extLst>
          </p:cNvPr>
          <p:cNvSpPr txBox="1"/>
          <p:nvPr userDrawn="1"/>
        </p:nvSpPr>
        <p:spPr>
          <a:xfrm>
            <a:off x="485047" y="6562918"/>
            <a:ext cx="14495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B650"/>
                </a:solidFill>
                <a:latin typeface="Montserrat" pitchFamily="2" charset="77"/>
              </a:rPr>
              <a:t>www.nssgroup.id</a:t>
            </a:r>
            <a:endParaRPr lang="en-US" sz="1050" dirty="0">
              <a:solidFill>
                <a:srgbClr val="FFB65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853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4B0531F-3492-4255-BFD3-F07823137C76}"/>
              </a:ext>
            </a:extLst>
          </p:cNvPr>
          <p:cNvSpPr/>
          <p:nvPr userDrawn="1"/>
        </p:nvSpPr>
        <p:spPr>
          <a:xfrm>
            <a:off x="0" y="0"/>
            <a:ext cx="12192000" cy="908210"/>
          </a:xfrm>
          <a:prstGeom prst="rect">
            <a:avLst/>
          </a:prstGeom>
          <a:gradFill flip="none" rotWithShape="1">
            <a:gsLst>
              <a:gs pos="82000">
                <a:srgbClr val="286E54"/>
              </a:gs>
              <a:gs pos="13000">
                <a:srgbClr val="14493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2069C-58B4-4EB7-9465-E8AB35DC6B31}"/>
              </a:ext>
            </a:extLst>
          </p:cNvPr>
          <p:cNvSpPr/>
          <p:nvPr userDrawn="1"/>
        </p:nvSpPr>
        <p:spPr>
          <a:xfrm>
            <a:off x="0" y="908211"/>
            <a:ext cx="12192000" cy="102055"/>
          </a:xfrm>
          <a:prstGeom prst="rect">
            <a:avLst/>
          </a:prstGeom>
          <a:gradFill flip="none" rotWithShape="1">
            <a:gsLst>
              <a:gs pos="82000">
                <a:srgbClr val="E19A44"/>
              </a:gs>
              <a:gs pos="53000">
                <a:srgbClr val="A5703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083926-A40E-413C-A276-1AB05EBDC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89390"/>
            <a:ext cx="12192000" cy="58775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073A6F-1DA9-477B-BDE7-014DDD487256}"/>
              </a:ext>
            </a:extLst>
          </p:cNvPr>
          <p:cNvSpPr/>
          <p:nvPr userDrawn="1"/>
        </p:nvSpPr>
        <p:spPr>
          <a:xfrm>
            <a:off x="0" y="989390"/>
            <a:ext cx="12192000" cy="5877554"/>
          </a:xfrm>
          <a:prstGeom prst="rect">
            <a:avLst/>
          </a:prstGeom>
          <a:solidFill>
            <a:srgbClr val="476D5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413375"/>
            <a:ext cx="10515600" cy="346074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Montserrat" pitchFamily="2" charset="77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611D0B-BFC2-4D49-AEAD-40EF2E3FC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779" b="19278"/>
          <a:stretch/>
        </p:blipFill>
        <p:spPr>
          <a:xfrm>
            <a:off x="320195" y="6557394"/>
            <a:ext cx="11121659" cy="1950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1853" y="6387279"/>
            <a:ext cx="750147" cy="365125"/>
          </a:xfrm>
          <a:noFill/>
        </p:spPr>
        <p:txBody>
          <a:bodyPr/>
          <a:lstStyle>
            <a:lvl1pPr algn="l">
              <a:defRPr/>
            </a:lvl1pPr>
          </a:lstStyle>
          <a:p>
            <a:fld id="{65633167-3B72-47F4-8F4B-6AC89EA8ED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96208-A33D-425B-9F36-749F21C9BC46}"/>
              </a:ext>
            </a:extLst>
          </p:cNvPr>
          <p:cNvSpPr txBox="1"/>
          <p:nvPr userDrawn="1"/>
        </p:nvSpPr>
        <p:spPr>
          <a:xfrm>
            <a:off x="137160" y="105599"/>
            <a:ext cx="377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79644"/>
                </a:solidFill>
                <a:latin typeface="Montserrat" pitchFamily="2" charset="77"/>
              </a:rPr>
              <a:t>NSS Company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0FCD46-B129-A84D-8DCC-5492DF20A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r="22279"/>
          <a:stretch/>
        </p:blipFill>
        <p:spPr>
          <a:xfrm>
            <a:off x="11413800" y="44611"/>
            <a:ext cx="641040" cy="8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5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3167-3B72-47F4-8F4B-6AC89EA8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42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3167-3B72-47F4-8F4B-6AC89EA8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3167-3B72-47F4-8F4B-6AC89EA8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8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3167-3B72-47F4-8F4B-6AC89EA8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5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3167-3B72-47F4-8F4B-6AC89EA8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4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1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3167-3B72-47F4-8F4B-6AC89EA8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5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3167-3B72-47F4-8F4B-6AC89EA8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0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65633167-3B72-47F4-8F4B-6AC89EA8ED7D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6A4E706-3853-6C48-8234-2033C3FE90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77627679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17" imgH="318" progId="TCLayout.ActiveDocument.1">
                  <p:embed/>
                </p:oleObj>
              </mc:Choice>
              <mc:Fallback>
                <p:oleObj name="think-cell Slide" r:id="rId16" imgW="317" imgH="31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6A4E706-3853-6C48-8234-2033C3FE90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56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390239E4-C2A8-CF64-BA71-A66DBE023D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39502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17" imgH="318" progId="TCLayout.ActiveDocument.1">
                  <p:embed/>
                </p:oleObj>
              </mc:Choice>
              <mc:Fallback>
                <p:oleObj name="think-cell Slide" r:id="rId4" imgW="317" imgH="318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390239E4-C2A8-CF64-BA71-A66DBE023D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FE2C587-E826-7092-8EBF-9DCFB3620A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F2E5D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Google Shape;59;p13">
            <a:extLst>
              <a:ext uri="{FF2B5EF4-FFF2-40B4-BE49-F238E27FC236}">
                <a16:creationId xmlns:a16="http://schemas.microsoft.com/office/drawing/2014/main" id="{2A0C6248-D0C5-47A5-8AB7-F9286E09552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3293" y="312857"/>
            <a:ext cx="2128420" cy="212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EC3E98-0026-4421-9323-18F0F6848C04}"/>
              </a:ext>
            </a:extLst>
          </p:cNvPr>
          <p:cNvSpPr txBox="1"/>
          <p:nvPr/>
        </p:nvSpPr>
        <p:spPr>
          <a:xfrm>
            <a:off x="6665843" y="3127513"/>
            <a:ext cx="55261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/>
            <a:r>
              <a:rPr lang="en-ID" sz="3200" b="1" dirty="0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Bahan Mata Acara </a:t>
            </a:r>
          </a:p>
          <a:p>
            <a:pPr marL="12700" marR="5080" algn="ctr"/>
            <a:r>
              <a:rPr lang="en-ID" sz="3200" b="1" dirty="0" err="1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Rapat</a:t>
            </a:r>
            <a:r>
              <a:rPr lang="en-ID" sz="3200" b="1" dirty="0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 </a:t>
            </a:r>
            <a:r>
              <a:rPr lang="en-ID" sz="3200" b="1" dirty="0" err="1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Umum</a:t>
            </a:r>
            <a:r>
              <a:rPr lang="en-ID" sz="3200" b="1" dirty="0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 </a:t>
            </a:r>
            <a:r>
              <a:rPr lang="en-ID" sz="3200" b="1" dirty="0" err="1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Pemegang</a:t>
            </a:r>
            <a:r>
              <a:rPr lang="en-ID" sz="3200" b="1" dirty="0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 Saham </a:t>
            </a:r>
            <a:r>
              <a:rPr lang="en-ID" sz="3200" b="1" dirty="0" err="1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Luar</a:t>
            </a:r>
            <a:r>
              <a:rPr lang="en-ID" sz="3200" b="1" dirty="0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 </a:t>
            </a:r>
            <a:r>
              <a:rPr lang="en-ID" sz="3200" b="1" dirty="0" err="1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Biasa</a:t>
            </a:r>
            <a:r>
              <a:rPr lang="en-ID" sz="3200" b="1" dirty="0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 </a:t>
            </a:r>
          </a:p>
          <a:p>
            <a:pPr marL="12700" marR="5080" algn="ctr"/>
            <a:endParaRPr lang="en-ID" sz="3200" b="1" dirty="0">
              <a:solidFill>
                <a:schemeClr val="accent2"/>
              </a:solidFill>
              <a:latin typeface="Montserrat" pitchFamily="2" charset="77"/>
              <a:cs typeface="Segoe UI" panose="020B0502040204020203" pitchFamily="34" charset="0"/>
            </a:endParaRPr>
          </a:p>
          <a:p>
            <a:pPr marL="12700" marR="5080" algn="ctr"/>
            <a:r>
              <a:rPr lang="en-ID" sz="2000" b="1" dirty="0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PT Nusantara </a:t>
            </a:r>
            <a:r>
              <a:rPr lang="en-ID" sz="2000" b="1" dirty="0" err="1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Sawit</a:t>
            </a:r>
            <a:r>
              <a:rPr lang="en-ID" sz="2000" b="1" dirty="0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 Sejahtera </a:t>
            </a:r>
            <a:r>
              <a:rPr lang="en-ID" sz="2000" b="1" dirty="0" err="1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Tbk</a:t>
            </a:r>
            <a:endParaRPr lang="en-ID" sz="2000" b="1" dirty="0">
              <a:solidFill>
                <a:schemeClr val="accent2"/>
              </a:solidFill>
              <a:latin typeface="Montserrat" pitchFamily="2" charset="77"/>
              <a:cs typeface="Segoe UI" panose="020B0502040204020203" pitchFamily="34" charset="0"/>
            </a:endParaRPr>
          </a:p>
          <a:p>
            <a:pPr marL="12700" marR="5080" algn="ctr"/>
            <a:endParaRPr lang="en-ID" sz="2400" b="1" dirty="0">
              <a:solidFill>
                <a:schemeClr val="accent2"/>
              </a:solidFill>
              <a:latin typeface="Montserrat" pitchFamily="2" charset="77"/>
              <a:cs typeface="Segoe UI" panose="020B0502040204020203" pitchFamily="34" charset="0"/>
            </a:endParaRPr>
          </a:p>
          <a:p>
            <a:pPr marL="12700" marR="5080" algn="ctr"/>
            <a:r>
              <a:rPr lang="en-ID" sz="2000" dirty="0">
                <a:solidFill>
                  <a:schemeClr val="accent2"/>
                </a:solidFill>
                <a:latin typeface="Montserrat" pitchFamily="2" charset="77"/>
                <a:cs typeface="Segoe UI" panose="020B0502040204020203" pitchFamily="34" charset="0"/>
              </a:rPr>
              <a:t>Kamis, 12 Juni 2025</a:t>
            </a:r>
          </a:p>
          <a:p>
            <a:pPr marL="12700" marR="5080" algn="ctr"/>
            <a:endParaRPr lang="en-ID" sz="3200" b="1" dirty="0">
              <a:solidFill>
                <a:srgbClr val="286E54"/>
              </a:solidFill>
              <a:latin typeface="Montserrat" pitchFamily="2" charset="77"/>
              <a:cs typeface="Segoe UI" panose="020B050204020402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7F9782-32B9-6B1B-3B3C-0066F71C6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9" t="-131" r="-7579" b="-131"/>
          <a:stretch/>
        </p:blipFill>
        <p:spPr>
          <a:xfrm>
            <a:off x="-552376" y="0"/>
            <a:ext cx="7793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7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99F28F-5F48-4D97-A0AF-7B1C5DE26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rcRect t="25179" r="23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EC3E98-0026-4421-9323-18F0F6848C04}"/>
              </a:ext>
            </a:extLst>
          </p:cNvPr>
          <p:cNvSpPr txBox="1"/>
          <p:nvPr/>
        </p:nvSpPr>
        <p:spPr>
          <a:xfrm>
            <a:off x="5591568" y="2681454"/>
            <a:ext cx="4693025" cy="923330"/>
          </a:xfrm>
          <a:prstGeom prst="rect">
            <a:avLst/>
          </a:prstGeom>
          <a:noFill/>
          <a:effectLst>
            <a:outerShdw blurRad="99836" dist="38100" dir="822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12700" marR="5080" algn="ctr"/>
            <a:r>
              <a:rPr lang="en-ID" sz="5400" b="1" dirty="0">
                <a:solidFill>
                  <a:schemeClr val="bg1"/>
                </a:solidFill>
                <a:latin typeface="Montserrat" pitchFamily="2" charset="77"/>
                <a:cs typeface="Segoe UI" panose="020B0502040204020203" pitchFamily="34" charset="0"/>
              </a:rPr>
              <a:t>THANK YOU</a:t>
            </a:r>
            <a:endParaRPr lang="en-ID" sz="5400" dirty="0">
              <a:solidFill>
                <a:schemeClr val="bg1"/>
              </a:solidFill>
              <a:latin typeface="Montserrat" pitchFamily="2" charset="77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56B5D-EB84-9241-AF96-A28AD57AA1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r="20283"/>
          <a:stretch/>
        </p:blipFill>
        <p:spPr>
          <a:xfrm>
            <a:off x="2281331" y="1980919"/>
            <a:ext cx="2504400" cy="2973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451322-D4F8-5146-8B5B-79AAB3DAFBF0}"/>
              </a:ext>
            </a:extLst>
          </p:cNvPr>
          <p:cNvSpPr txBox="1"/>
          <p:nvPr/>
        </p:nvSpPr>
        <p:spPr>
          <a:xfrm>
            <a:off x="5826596" y="3604784"/>
            <a:ext cx="4222970" cy="707886"/>
          </a:xfrm>
          <a:prstGeom prst="rect">
            <a:avLst/>
          </a:prstGeom>
          <a:noFill/>
          <a:effectLst>
            <a:outerShdw blurRad="99836" dist="38100" dir="822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12700" marR="5080" algn="ctr"/>
            <a:r>
              <a:rPr lang="en-ID" sz="2000" dirty="0">
                <a:solidFill>
                  <a:schemeClr val="bg1"/>
                </a:solidFill>
                <a:latin typeface="Montserrat" pitchFamily="2" charset="77"/>
                <a:cs typeface="Segoe UI" panose="020B0502040204020203" pitchFamily="34" charset="0"/>
              </a:rPr>
              <a:t>PT Nusantara </a:t>
            </a:r>
            <a:r>
              <a:rPr lang="en-ID" sz="2000" dirty="0" err="1">
                <a:solidFill>
                  <a:schemeClr val="bg1"/>
                </a:solidFill>
                <a:latin typeface="Montserrat" pitchFamily="2" charset="77"/>
                <a:cs typeface="Segoe UI" panose="020B0502040204020203" pitchFamily="34" charset="0"/>
              </a:rPr>
              <a:t>Sawit</a:t>
            </a:r>
            <a:r>
              <a:rPr lang="en-ID" sz="2000" dirty="0">
                <a:solidFill>
                  <a:schemeClr val="bg1"/>
                </a:solidFill>
                <a:latin typeface="Montserrat" pitchFamily="2" charset="77"/>
                <a:cs typeface="Segoe UI" panose="020B0502040204020203" pitchFamily="34" charset="0"/>
              </a:rPr>
              <a:t> Sejahtera</a:t>
            </a:r>
          </a:p>
          <a:p>
            <a:pPr marL="12700" marR="5080" algn="ctr"/>
            <a:r>
              <a:rPr lang="en-ID" sz="2000" dirty="0">
                <a:solidFill>
                  <a:schemeClr val="bg1"/>
                </a:solidFill>
                <a:latin typeface="Montserrat" pitchFamily="2" charset="77"/>
                <a:cs typeface="Segoe UI" panose="020B0502040204020203" pitchFamily="34" charset="0"/>
              </a:rPr>
              <a:t>Your Lifelong </a:t>
            </a:r>
            <a:r>
              <a:rPr lang="en-ID" sz="2000" dirty="0" err="1">
                <a:solidFill>
                  <a:schemeClr val="bg1"/>
                </a:solidFill>
                <a:latin typeface="Montserrat" pitchFamily="2" charset="77"/>
                <a:cs typeface="Segoe UI" panose="020B0502040204020203" pitchFamily="34" charset="0"/>
              </a:rPr>
              <a:t>Agro</a:t>
            </a:r>
            <a:r>
              <a:rPr lang="en-ID" sz="2000" dirty="0">
                <a:solidFill>
                  <a:schemeClr val="bg1"/>
                </a:solidFill>
                <a:latin typeface="Montserrat" pitchFamily="2" charset="77"/>
                <a:cs typeface="Segoe UI" panose="020B0502040204020203" pitchFamily="34" charset="0"/>
              </a:rPr>
              <a:t> Partner</a:t>
            </a:r>
          </a:p>
        </p:txBody>
      </p:sp>
    </p:spTree>
    <p:extLst>
      <p:ext uri="{BB962C8B-B14F-4D97-AF65-F5344CB8AC3E}">
        <p14:creationId xmlns:p14="http://schemas.microsoft.com/office/powerpoint/2010/main" val="210944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3F48-0414-2381-20F2-B416DE89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360"/>
            <a:ext cx="10515600" cy="346074"/>
          </a:xfrm>
        </p:spPr>
        <p:txBody>
          <a:bodyPr/>
          <a:lstStyle/>
          <a:p>
            <a:pPr algn="ctr"/>
            <a:r>
              <a:rPr lang="en-GB" sz="3200" dirty="0"/>
              <a:t>Waktu , </a:t>
            </a:r>
            <a:r>
              <a:rPr lang="en-GB" sz="3200" dirty="0" err="1"/>
              <a:t>Tempat</a:t>
            </a:r>
            <a:r>
              <a:rPr lang="en-GB" sz="3200" dirty="0"/>
              <a:t>, dan Mata Acara </a:t>
            </a:r>
            <a:r>
              <a:rPr lang="en-GB" sz="3200" dirty="0" err="1"/>
              <a:t>Rapat</a:t>
            </a:r>
            <a:endParaRPr lang="en-ID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A8711C-ACE7-DD53-BA0C-DB5C9608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EDC8-CFEC-E04F-B026-ACBDCA0627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0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CD7F-125D-E34E-488F-D47BE41E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Waktu </a:t>
            </a:r>
            <a:r>
              <a:rPr lang="en-US" dirty="0" err="1"/>
              <a:t>danTempat</a:t>
            </a:r>
            <a:r>
              <a:rPr lang="en-US" dirty="0"/>
              <a:t> </a:t>
            </a:r>
            <a:r>
              <a:rPr lang="en-US" dirty="0" err="1"/>
              <a:t>Rapat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25972-384B-7E23-E603-D38F42A8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EDC8-CFEC-E04F-B026-ACBDCA0627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85E96-EC77-1589-EF99-406645FEA8A5}"/>
              </a:ext>
            </a:extLst>
          </p:cNvPr>
          <p:cNvSpPr txBox="1"/>
          <p:nvPr/>
        </p:nvSpPr>
        <p:spPr>
          <a:xfrm>
            <a:off x="491319" y="1949640"/>
            <a:ext cx="11014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latin typeface="Montserrat" panose="00000500000000000000" pitchFamily="2" charset="0"/>
              </a:rPr>
              <a:t>Hari/</a:t>
            </a:r>
            <a:r>
              <a:rPr lang="en-ID" dirty="0" err="1">
                <a:latin typeface="Montserrat" panose="00000500000000000000" pitchFamily="2" charset="0"/>
              </a:rPr>
              <a:t>Tanggal</a:t>
            </a:r>
            <a:r>
              <a:rPr lang="en-ID" dirty="0">
                <a:latin typeface="Montserrat" panose="00000500000000000000" pitchFamily="2" charset="0"/>
              </a:rPr>
              <a:t>	: Kamis , 12 Juni 2025</a:t>
            </a:r>
          </a:p>
          <a:p>
            <a:endParaRPr lang="en-ID" dirty="0">
              <a:latin typeface="Montserrat" panose="00000500000000000000" pitchFamily="2" charset="0"/>
            </a:endParaRPr>
          </a:p>
          <a:p>
            <a:r>
              <a:rPr lang="en-ID" dirty="0">
                <a:latin typeface="Montserrat" panose="00000500000000000000" pitchFamily="2" charset="0"/>
              </a:rPr>
              <a:t>Waktu 		        : 10.00 WIB </a:t>
            </a:r>
            <a:r>
              <a:rPr lang="en-ID" dirty="0" err="1">
                <a:latin typeface="Montserrat" panose="00000500000000000000" pitchFamily="2" charset="0"/>
              </a:rPr>
              <a:t>s.d.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selesai</a:t>
            </a:r>
            <a:endParaRPr lang="en-ID" dirty="0">
              <a:latin typeface="Montserrat" panose="00000500000000000000" pitchFamily="2" charset="0"/>
            </a:endParaRPr>
          </a:p>
          <a:p>
            <a:endParaRPr lang="en-ID" dirty="0">
              <a:latin typeface="Montserrat" panose="00000500000000000000" pitchFamily="2" charset="0"/>
            </a:endParaRPr>
          </a:p>
          <a:p>
            <a:pPr marL="1978025" indent="-1978025" algn="just">
              <a:tabLst>
                <a:tab pos="1798638" algn="l"/>
              </a:tabLst>
            </a:pPr>
            <a:r>
              <a:rPr lang="en-ID" dirty="0" err="1">
                <a:latin typeface="Montserrat" panose="00000500000000000000" pitchFamily="2" charset="0"/>
              </a:rPr>
              <a:t>Tempat</a:t>
            </a:r>
            <a:r>
              <a:rPr lang="en-ID" dirty="0">
                <a:latin typeface="Montserrat" panose="00000500000000000000" pitchFamily="2" charset="0"/>
              </a:rPr>
              <a:t>	:	Gedung Menara Imperium Lt 7, JL H.R. </a:t>
            </a:r>
            <a:r>
              <a:rPr lang="en-ID" dirty="0" err="1">
                <a:latin typeface="Montserrat" panose="00000500000000000000" pitchFamily="2" charset="0"/>
              </a:rPr>
              <a:t>Rasuna</a:t>
            </a:r>
            <a:r>
              <a:rPr lang="en-ID" dirty="0">
                <a:latin typeface="Montserrat" panose="00000500000000000000" pitchFamily="2" charset="0"/>
              </a:rPr>
              <a:t> Said,  </a:t>
            </a:r>
            <a:r>
              <a:rPr lang="en-ID" dirty="0" err="1">
                <a:latin typeface="Montserrat" panose="00000500000000000000" pitchFamily="2" charset="0"/>
              </a:rPr>
              <a:t>Kavling</a:t>
            </a:r>
            <a:r>
              <a:rPr lang="en-ID" dirty="0">
                <a:latin typeface="Montserrat" panose="00000500000000000000" pitchFamily="2" charset="0"/>
              </a:rPr>
              <a:t> 1,                            </a:t>
            </a:r>
            <a:r>
              <a:rPr lang="en-ID" dirty="0" err="1">
                <a:latin typeface="Montserrat" panose="00000500000000000000" pitchFamily="2" charset="0"/>
              </a:rPr>
              <a:t>Kelurahan</a:t>
            </a:r>
            <a:r>
              <a:rPr lang="en-ID" dirty="0">
                <a:latin typeface="Montserrat" panose="00000500000000000000" pitchFamily="2" charset="0"/>
              </a:rPr>
              <a:t>  Guntur, </a:t>
            </a:r>
            <a:r>
              <a:rPr lang="en-ID" dirty="0" err="1">
                <a:latin typeface="Montserrat" panose="00000500000000000000" pitchFamily="2" charset="0"/>
              </a:rPr>
              <a:t>Kecamatan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Setiabudi</a:t>
            </a:r>
            <a:r>
              <a:rPr lang="en-ID" dirty="0">
                <a:latin typeface="Montserrat" panose="00000500000000000000" pitchFamily="2" charset="0"/>
              </a:rPr>
              <a:t>, Kota </a:t>
            </a:r>
            <a:r>
              <a:rPr lang="en-ID" dirty="0" err="1">
                <a:latin typeface="Montserrat" panose="00000500000000000000" pitchFamily="2" charset="0"/>
              </a:rPr>
              <a:t>Administrasi</a:t>
            </a:r>
            <a:r>
              <a:rPr lang="en-ID" dirty="0">
                <a:latin typeface="Montserrat" panose="00000500000000000000" pitchFamily="2" charset="0"/>
              </a:rPr>
              <a:t> Jakarta Selatan  </a:t>
            </a:r>
            <a:r>
              <a:rPr lang="en-ID" dirty="0" err="1">
                <a:latin typeface="Montserrat" panose="00000500000000000000" pitchFamily="2" charset="0"/>
              </a:rPr>
              <a:t>Provinsi</a:t>
            </a:r>
            <a:r>
              <a:rPr lang="en-ID" dirty="0">
                <a:latin typeface="Montserrat" panose="00000500000000000000" pitchFamily="2" charset="0"/>
              </a:rPr>
              <a:t> DKI 	Jakarta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14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BC5F1-5C2F-2B8A-43C0-FC37DCF5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Mata Acara </a:t>
            </a:r>
            <a:r>
              <a:rPr lang="en-US" dirty="0" err="1"/>
              <a:t>Rapat</a:t>
            </a:r>
            <a:endParaRPr lang="id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CE65C-3BB8-9039-DDB8-0A1780B4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EDC8-CFEC-E04F-B026-ACBDCA0627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BB2E-14B2-4CB2-05D7-19F5EAC6961A}"/>
              </a:ext>
            </a:extLst>
          </p:cNvPr>
          <p:cNvSpPr txBox="1"/>
          <p:nvPr/>
        </p:nvSpPr>
        <p:spPr>
          <a:xfrm>
            <a:off x="483337" y="1124211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ID" dirty="0" err="1">
                <a:latin typeface="Montserrat" panose="00000500000000000000" pitchFamily="2" charset="0"/>
              </a:rPr>
              <a:t>Persetujuan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atas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Laporan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Keuangan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Tahunan</a:t>
            </a:r>
            <a:r>
              <a:rPr lang="en-ID" dirty="0">
                <a:latin typeface="Montserrat" panose="00000500000000000000" pitchFamily="2" charset="0"/>
              </a:rPr>
              <a:t> Audited Perseroan </a:t>
            </a:r>
            <a:r>
              <a:rPr lang="en-ID" dirty="0" err="1">
                <a:latin typeface="Montserrat" panose="00000500000000000000" pitchFamily="2" charset="0"/>
              </a:rPr>
              <a:t>Tahun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buku</a:t>
            </a:r>
            <a:r>
              <a:rPr lang="en-ID" dirty="0">
                <a:latin typeface="Montserrat" panose="00000500000000000000" pitchFamily="2" charset="0"/>
              </a:rPr>
              <a:t> 2024 dan </a:t>
            </a:r>
            <a:r>
              <a:rPr lang="en-ID" dirty="0" err="1">
                <a:latin typeface="Montserrat" panose="00000500000000000000" pitchFamily="2" charset="0"/>
              </a:rPr>
              <a:t>Laporan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Tahunan</a:t>
            </a:r>
            <a:r>
              <a:rPr lang="en-ID" dirty="0">
                <a:latin typeface="Montserrat" panose="00000500000000000000" pitchFamily="2" charset="0"/>
              </a:rPr>
              <a:t> Perseroan </a:t>
            </a:r>
            <a:r>
              <a:rPr lang="en-ID" dirty="0" err="1">
                <a:latin typeface="Montserrat" panose="00000500000000000000" pitchFamily="2" charset="0"/>
              </a:rPr>
              <a:t>Tahun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buku</a:t>
            </a:r>
            <a:r>
              <a:rPr lang="en-ID" dirty="0">
                <a:latin typeface="Montserrat" panose="00000500000000000000" pitchFamily="2" charset="0"/>
              </a:rPr>
              <a:t> 2024;</a:t>
            </a:r>
          </a:p>
          <a:p>
            <a:pPr algn="just"/>
            <a:endParaRPr lang="en-ID" dirty="0">
              <a:latin typeface="Montserrat" panose="00000500000000000000" pitchFamily="2" charset="0"/>
            </a:endParaRPr>
          </a:p>
          <a:p>
            <a:pPr marL="342900" indent="-342900" algn="just">
              <a:buAutoNum type="arabicPeriod" startAt="2"/>
            </a:pPr>
            <a:r>
              <a:rPr lang="en-ID" dirty="0" err="1">
                <a:latin typeface="Montserrat" panose="00000500000000000000" pitchFamily="2" charset="0"/>
              </a:rPr>
              <a:t>Memberikan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pembebasan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tanggung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jawab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sepenuhnya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kepada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seluruh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anggota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Direksi</a:t>
            </a:r>
            <a:r>
              <a:rPr lang="en-ID" dirty="0">
                <a:latin typeface="Montserrat" panose="00000500000000000000" pitchFamily="2" charset="0"/>
              </a:rPr>
              <a:t> dan Dewan </a:t>
            </a:r>
            <a:r>
              <a:rPr lang="en-ID" dirty="0" err="1">
                <a:latin typeface="Montserrat" panose="00000500000000000000" pitchFamily="2" charset="0"/>
              </a:rPr>
              <a:t>Komisaris</a:t>
            </a:r>
            <a:r>
              <a:rPr lang="en-ID" dirty="0">
                <a:latin typeface="Montserrat" panose="00000500000000000000" pitchFamily="2" charset="0"/>
              </a:rPr>
              <a:t> Perseroan </a:t>
            </a:r>
            <a:r>
              <a:rPr lang="en-ID" dirty="0" err="1">
                <a:latin typeface="Montserrat" panose="00000500000000000000" pitchFamily="2" charset="0"/>
              </a:rPr>
              <a:t>dari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tanggung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jawab</a:t>
            </a:r>
            <a:r>
              <a:rPr lang="en-ID" dirty="0">
                <a:latin typeface="Montserrat" panose="00000500000000000000" pitchFamily="2" charset="0"/>
              </a:rPr>
              <a:t> dan </a:t>
            </a:r>
            <a:r>
              <a:rPr lang="en-ID" dirty="0" err="1">
                <a:latin typeface="Montserrat" panose="00000500000000000000" pitchFamily="2" charset="0"/>
              </a:rPr>
              <a:t>segala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tanggungan</a:t>
            </a:r>
            <a:r>
              <a:rPr lang="en-ID" dirty="0">
                <a:latin typeface="Montserrat" panose="00000500000000000000" pitchFamily="2" charset="0"/>
              </a:rPr>
              <a:t> (acquit et de charge) </a:t>
            </a:r>
            <a:r>
              <a:rPr lang="en-ID" dirty="0" err="1">
                <a:latin typeface="Montserrat" panose="00000500000000000000" pitchFamily="2" charset="0"/>
              </a:rPr>
              <a:t>atas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tindakan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pengurusan</a:t>
            </a:r>
            <a:r>
              <a:rPr lang="en-ID" dirty="0">
                <a:latin typeface="Montserrat" panose="00000500000000000000" pitchFamily="2" charset="0"/>
              </a:rPr>
              <a:t> dan </a:t>
            </a:r>
            <a:r>
              <a:rPr lang="en-ID" dirty="0" err="1">
                <a:latin typeface="Montserrat" panose="00000500000000000000" pitchFamily="2" charset="0"/>
              </a:rPr>
              <a:t>pengawasan</a:t>
            </a:r>
            <a:r>
              <a:rPr lang="en-ID" dirty="0">
                <a:latin typeface="Montserrat" panose="00000500000000000000" pitchFamily="2" charset="0"/>
              </a:rPr>
              <a:t> yang </a:t>
            </a:r>
            <a:r>
              <a:rPr lang="en-ID" dirty="0" err="1">
                <a:latin typeface="Montserrat" panose="00000500000000000000" pitchFamily="2" charset="0"/>
              </a:rPr>
              <a:t>telah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dijalankan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selama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tahun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buku</a:t>
            </a:r>
            <a:r>
              <a:rPr lang="en-ID" dirty="0">
                <a:latin typeface="Montserrat" panose="00000500000000000000" pitchFamily="2" charset="0"/>
              </a:rPr>
              <a:t> 2024 </a:t>
            </a:r>
            <a:r>
              <a:rPr lang="en-ID" dirty="0" err="1">
                <a:latin typeface="Montserrat" panose="00000500000000000000" pitchFamily="2" charset="0"/>
              </a:rPr>
              <a:t>sepanjang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tindakan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mereka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tersebut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termasuk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tindakan-tindakan</a:t>
            </a:r>
            <a:r>
              <a:rPr lang="en-ID" dirty="0">
                <a:latin typeface="Montserrat" panose="00000500000000000000" pitchFamily="2" charset="0"/>
              </a:rPr>
              <a:t> yang </a:t>
            </a:r>
            <a:r>
              <a:rPr lang="en-ID" dirty="0" err="1">
                <a:latin typeface="Montserrat" panose="00000500000000000000" pitchFamily="2" charset="0"/>
              </a:rPr>
              <a:t>berkaitan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dengan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kegiatan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usaha</a:t>
            </a:r>
            <a:r>
              <a:rPr lang="en-ID" dirty="0">
                <a:latin typeface="Montserrat" panose="00000500000000000000" pitchFamily="2" charset="0"/>
              </a:rPr>
              <a:t> yang </a:t>
            </a:r>
            <a:r>
              <a:rPr lang="en-ID" dirty="0" err="1">
                <a:latin typeface="Montserrat" panose="00000500000000000000" pitchFamily="2" charset="0"/>
              </a:rPr>
              <a:t>merupakan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bagian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dari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kegiatan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usaha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utama</a:t>
            </a:r>
            <a:r>
              <a:rPr lang="en-ID" dirty="0">
                <a:latin typeface="Montserrat" panose="00000500000000000000" pitchFamily="2" charset="0"/>
              </a:rPr>
              <a:t> Perseroan, yang </a:t>
            </a:r>
            <a:r>
              <a:rPr lang="en-ID" dirty="0" err="1">
                <a:latin typeface="Montserrat" panose="00000500000000000000" pitchFamily="2" charset="0"/>
              </a:rPr>
              <a:t>tercermin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dalam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laporan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tahunan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untuk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tahun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buku</a:t>
            </a:r>
            <a:r>
              <a:rPr lang="en-ID" dirty="0">
                <a:latin typeface="Montserrat" panose="00000500000000000000" pitchFamily="2" charset="0"/>
              </a:rPr>
              <a:t> yang </a:t>
            </a:r>
            <a:r>
              <a:rPr lang="en-ID" dirty="0" err="1">
                <a:latin typeface="Montserrat" panose="00000500000000000000" pitchFamily="2" charset="0"/>
              </a:rPr>
              <a:t>berakhir</a:t>
            </a:r>
            <a:r>
              <a:rPr lang="en-ID" dirty="0">
                <a:latin typeface="Montserrat" panose="00000500000000000000" pitchFamily="2" charset="0"/>
              </a:rPr>
              <a:t> pada </a:t>
            </a:r>
            <a:r>
              <a:rPr lang="en-ID" dirty="0" err="1">
                <a:latin typeface="Montserrat" panose="00000500000000000000" pitchFamily="2" charset="0"/>
              </a:rPr>
              <a:t>tanggal</a:t>
            </a:r>
            <a:r>
              <a:rPr lang="en-ID" dirty="0">
                <a:latin typeface="Montserrat" panose="00000500000000000000" pitchFamily="2" charset="0"/>
              </a:rPr>
              <a:t> 31 </a:t>
            </a:r>
            <a:r>
              <a:rPr lang="en-ID" dirty="0" err="1">
                <a:latin typeface="Montserrat" panose="00000500000000000000" pitchFamily="2" charset="0"/>
              </a:rPr>
              <a:t>Desember</a:t>
            </a:r>
            <a:r>
              <a:rPr lang="en-ID" dirty="0">
                <a:latin typeface="Montserrat" panose="00000500000000000000" pitchFamily="2" charset="0"/>
              </a:rPr>
              <a:t> 2024; </a:t>
            </a:r>
          </a:p>
          <a:p>
            <a:pPr marL="342900" indent="-342900" algn="just">
              <a:buAutoNum type="arabicPeriod" startAt="2"/>
            </a:pPr>
            <a:endParaRPr lang="en-ID" dirty="0">
              <a:latin typeface="Montserrat" panose="00000500000000000000" pitchFamily="2" charset="0"/>
            </a:endParaRPr>
          </a:p>
          <a:p>
            <a:pPr marL="342900" indent="-342900" algn="just">
              <a:buFontTx/>
              <a:buAutoNum type="arabicPeriod" startAt="2"/>
            </a:pPr>
            <a:r>
              <a:rPr lang="id-ID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Penunjukan Kantor Akuntan Publik untuk mengaudit Laporan Keuangan Perseroan untuk Tahun Buku 202</a:t>
            </a:r>
            <a:r>
              <a:rPr lang="en-GB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5;</a:t>
            </a:r>
            <a:endParaRPr lang="en-ID" dirty="0">
              <a:latin typeface="Montserrat" panose="00000500000000000000" pitchFamily="2" charset="0"/>
            </a:endParaRPr>
          </a:p>
          <a:p>
            <a:pPr algn="just"/>
            <a:endParaRPr lang="en-ID" dirty="0">
              <a:latin typeface="Montserrat" panose="00000500000000000000" pitchFamily="2" charset="0"/>
            </a:endParaRPr>
          </a:p>
          <a:p>
            <a:pPr algn="just"/>
            <a:endParaRPr lang="id-ID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0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EC35-804E-5C8F-4329-FE317BD3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Mata Acara </a:t>
            </a:r>
            <a:r>
              <a:rPr lang="en-US" dirty="0" err="1"/>
              <a:t>Rapat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F3DCF-7E19-11F9-1557-19C0C99D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EDC8-CFEC-E04F-B026-ACBDCA0627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5E0C5-79C4-BDDA-5A90-44BEC911EADC}"/>
              </a:ext>
            </a:extLst>
          </p:cNvPr>
          <p:cNvSpPr txBox="1"/>
          <p:nvPr/>
        </p:nvSpPr>
        <p:spPr>
          <a:xfrm>
            <a:off x="589085" y="1602021"/>
            <a:ext cx="10515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4"/>
            </a:pPr>
            <a:r>
              <a:rPr lang="en-ID" dirty="0" err="1">
                <a:latin typeface="Montserrat" panose="00000500000000000000" pitchFamily="2" charset="0"/>
              </a:rPr>
              <a:t>Penetapan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Gaji</a:t>
            </a:r>
            <a:r>
              <a:rPr lang="en-ID" dirty="0">
                <a:latin typeface="Montserrat" panose="00000500000000000000" pitchFamily="2" charset="0"/>
              </a:rPr>
              <a:t> dan </a:t>
            </a:r>
            <a:r>
              <a:rPr lang="en-ID" dirty="0" err="1">
                <a:latin typeface="Montserrat" panose="00000500000000000000" pitchFamily="2" charset="0"/>
              </a:rPr>
              <a:t>Tunjangan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anggota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Direksi</a:t>
            </a:r>
            <a:r>
              <a:rPr lang="en-ID" dirty="0">
                <a:latin typeface="Montserrat" panose="00000500000000000000" pitchFamily="2" charset="0"/>
              </a:rPr>
              <a:t> dan </a:t>
            </a:r>
            <a:r>
              <a:rPr lang="en-ID" dirty="0" err="1">
                <a:latin typeface="Montserrat" panose="00000500000000000000" pitchFamily="2" charset="0"/>
              </a:rPr>
              <a:t>Gaji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atau</a:t>
            </a:r>
            <a:r>
              <a:rPr lang="en-ID" dirty="0">
                <a:latin typeface="Montserrat" panose="00000500000000000000" pitchFamily="2" charset="0"/>
              </a:rPr>
              <a:t> Honorarium dan </a:t>
            </a:r>
            <a:r>
              <a:rPr lang="en-ID" dirty="0" err="1">
                <a:latin typeface="Montserrat" panose="00000500000000000000" pitchFamily="2" charset="0"/>
              </a:rPr>
              <a:t>Tunjangan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anggota</a:t>
            </a:r>
            <a:r>
              <a:rPr lang="en-ID" dirty="0">
                <a:latin typeface="Montserrat" panose="00000500000000000000" pitchFamily="2" charset="0"/>
              </a:rPr>
              <a:t> Dewan </a:t>
            </a:r>
            <a:r>
              <a:rPr lang="en-ID" dirty="0" err="1">
                <a:latin typeface="Montserrat" panose="00000500000000000000" pitchFamily="2" charset="0"/>
              </a:rPr>
              <a:t>Komisaris</a:t>
            </a:r>
            <a:r>
              <a:rPr lang="en-ID" dirty="0">
                <a:latin typeface="Montserrat" panose="00000500000000000000" pitchFamily="2" charset="0"/>
              </a:rPr>
              <a:t> Perseroan </a:t>
            </a:r>
            <a:r>
              <a:rPr lang="en-ID" dirty="0" err="1">
                <a:latin typeface="Montserrat" panose="00000500000000000000" pitchFamily="2" charset="0"/>
              </a:rPr>
              <a:t>untuk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Tahun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Buku</a:t>
            </a:r>
            <a:r>
              <a:rPr lang="en-ID" dirty="0">
                <a:latin typeface="Montserrat" panose="00000500000000000000" pitchFamily="2" charset="0"/>
              </a:rPr>
              <a:t> 2025;</a:t>
            </a:r>
          </a:p>
          <a:p>
            <a:pPr algn="just"/>
            <a:endParaRPr lang="en-ID" dirty="0">
              <a:latin typeface="Montserrat" panose="00000500000000000000" pitchFamily="2" charset="0"/>
            </a:endParaRPr>
          </a:p>
          <a:p>
            <a:pPr marL="342900" indent="-342900" algn="just">
              <a:buAutoNum type="arabicPeriod" startAt="5"/>
            </a:pPr>
            <a:r>
              <a:rPr lang="en-ID" dirty="0" err="1">
                <a:latin typeface="Montserrat" panose="00000500000000000000" pitchFamily="2" charset="0"/>
              </a:rPr>
              <a:t>Laporan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pertanggungjawaban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realisasi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penggunaan</a:t>
            </a:r>
            <a:r>
              <a:rPr lang="en-ID" dirty="0">
                <a:latin typeface="Montserrat" panose="00000500000000000000" pitchFamily="2" charset="0"/>
              </a:rPr>
              <a:t> dana </a:t>
            </a:r>
            <a:r>
              <a:rPr lang="en-ID" dirty="0" err="1">
                <a:latin typeface="Montserrat" panose="00000500000000000000" pitchFamily="2" charset="0"/>
              </a:rPr>
              <a:t>hasil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penawaran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umum</a:t>
            </a:r>
            <a:r>
              <a:rPr lang="en-ID" dirty="0">
                <a:latin typeface="Montserrat" panose="00000500000000000000" pitchFamily="2" charset="0"/>
              </a:rPr>
              <a:t> Perdana </a:t>
            </a:r>
            <a:r>
              <a:rPr lang="en-ID" dirty="0" err="1">
                <a:latin typeface="Montserrat" panose="00000500000000000000" pitchFamily="2" charset="0"/>
              </a:rPr>
              <a:t>saham</a:t>
            </a:r>
            <a:r>
              <a:rPr lang="en-ID" dirty="0">
                <a:latin typeface="Montserrat" panose="00000500000000000000" pitchFamily="2" charset="0"/>
              </a:rPr>
              <a:t> Perseroan per </a:t>
            </a:r>
            <a:r>
              <a:rPr lang="en-ID" dirty="0" err="1">
                <a:latin typeface="Montserrat" panose="00000500000000000000" pitchFamily="2" charset="0"/>
              </a:rPr>
              <a:t>tanggal</a:t>
            </a:r>
            <a:r>
              <a:rPr lang="en-ID" dirty="0">
                <a:latin typeface="Montserrat" panose="00000500000000000000" pitchFamily="2" charset="0"/>
              </a:rPr>
              <a:t> 31 </a:t>
            </a:r>
            <a:r>
              <a:rPr lang="en-ID" dirty="0" err="1">
                <a:latin typeface="Montserrat" panose="00000500000000000000" pitchFamily="2" charset="0"/>
              </a:rPr>
              <a:t>Desember</a:t>
            </a:r>
            <a:r>
              <a:rPr lang="en-ID" dirty="0">
                <a:latin typeface="Montserrat" panose="00000500000000000000" pitchFamily="2" charset="0"/>
              </a:rPr>
              <a:t> 2024;</a:t>
            </a:r>
          </a:p>
          <a:p>
            <a:pPr algn="just"/>
            <a:endParaRPr lang="en-ID" dirty="0">
              <a:latin typeface="Montserrat" panose="00000500000000000000" pitchFamily="2" charset="0"/>
            </a:endParaRPr>
          </a:p>
          <a:p>
            <a:pPr marL="342900" indent="-342900" algn="just">
              <a:buAutoNum type="arabicPeriod" startAt="6"/>
            </a:pPr>
            <a:r>
              <a:rPr lang="en-ID" dirty="0" err="1">
                <a:latin typeface="Montserrat" panose="00000500000000000000" pitchFamily="2" charset="0"/>
              </a:rPr>
              <a:t>Persetujuan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pemberian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kuasa</a:t>
            </a:r>
            <a:r>
              <a:rPr lang="en-ID" dirty="0">
                <a:latin typeface="Montserrat" panose="00000500000000000000" pitchFamily="2" charset="0"/>
              </a:rPr>
              <a:t> dan </a:t>
            </a:r>
            <a:r>
              <a:rPr lang="en-ID" dirty="0" err="1">
                <a:latin typeface="Montserrat" panose="00000500000000000000" pitchFamily="2" charset="0"/>
              </a:rPr>
              <a:t>wewenang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kepada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Direksi</a:t>
            </a:r>
            <a:r>
              <a:rPr lang="en-ID" dirty="0">
                <a:latin typeface="Montserrat" panose="00000500000000000000" pitchFamily="2" charset="0"/>
              </a:rPr>
              <a:t> Perseroan </a:t>
            </a:r>
            <a:r>
              <a:rPr lang="en-ID" dirty="0" err="1">
                <a:latin typeface="Montserrat" panose="00000500000000000000" pitchFamily="2" charset="0"/>
              </a:rPr>
              <a:t>dalam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rangka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mengalihkan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kekayaan</a:t>
            </a:r>
            <a:r>
              <a:rPr lang="en-ID" dirty="0">
                <a:latin typeface="Montserrat" panose="00000500000000000000" pitchFamily="2" charset="0"/>
              </a:rPr>
              <a:t> Perseroan; </a:t>
            </a:r>
            <a:r>
              <a:rPr lang="en-ID" dirty="0" err="1">
                <a:latin typeface="Montserrat" panose="00000500000000000000" pitchFamily="2" charset="0"/>
              </a:rPr>
              <a:t>atau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menjadikan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jaminan</a:t>
            </a:r>
            <a:r>
              <a:rPr lang="en-ID" dirty="0">
                <a:latin typeface="Montserrat" panose="00000500000000000000" pitchFamily="2" charset="0"/>
              </a:rPr>
              <a:t> utang </a:t>
            </a:r>
            <a:r>
              <a:rPr lang="en-ID" dirty="0" err="1">
                <a:latin typeface="Montserrat" panose="00000500000000000000" pitchFamily="2" charset="0"/>
              </a:rPr>
              <a:t>kekayaan</a:t>
            </a:r>
            <a:r>
              <a:rPr lang="en-ID" dirty="0">
                <a:latin typeface="Montserrat" panose="00000500000000000000" pitchFamily="2" charset="0"/>
              </a:rPr>
              <a:t> Perseroan yang </a:t>
            </a:r>
            <a:r>
              <a:rPr lang="en-ID" dirty="0" err="1">
                <a:latin typeface="Montserrat" panose="00000500000000000000" pitchFamily="2" charset="0"/>
              </a:rPr>
              <a:t>merupakan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lebih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dari</a:t>
            </a:r>
            <a:r>
              <a:rPr lang="en-ID" dirty="0">
                <a:latin typeface="Montserrat" panose="00000500000000000000" pitchFamily="2" charset="0"/>
              </a:rPr>
              <a:t> 50% (lima </a:t>
            </a:r>
            <a:r>
              <a:rPr lang="en-ID" dirty="0" err="1">
                <a:latin typeface="Montserrat" panose="00000500000000000000" pitchFamily="2" charset="0"/>
              </a:rPr>
              <a:t>puluh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persen</a:t>
            </a:r>
            <a:r>
              <a:rPr lang="en-ID" dirty="0">
                <a:latin typeface="Montserrat" panose="00000500000000000000" pitchFamily="2" charset="0"/>
              </a:rPr>
              <a:t>) </a:t>
            </a:r>
            <a:r>
              <a:rPr lang="en-ID" dirty="0" err="1">
                <a:latin typeface="Montserrat" panose="00000500000000000000" pitchFamily="2" charset="0"/>
              </a:rPr>
              <a:t>jumlah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kekayaan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bersih</a:t>
            </a:r>
            <a:r>
              <a:rPr lang="en-ID" dirty="0">
                <a:latin typeface="Montserrat" panose="00000500000000000000" pitchFamily="2" charset="0"/>
              </a:rPr>
              <a:t> Perseroan </a:t>
            </a:r>
            <a:r>
              <a:rPr lang="en-ID" dirty="0" err="1">
                <a:latin typeface="Montserrat" panose="00000500000000000000" pitchFamily="2" charset="0"/>
              </a:rPr>
              <a:t>dalam</a:t>
            </a:r>
            <a:r>
              <a:rPr lang="en-ID" dirty="0">
                <a:latin typeface="Montserrat" panose="00000500000000000000" pitchFamily="2" charset="0"/>
              </a:rPr>
              <a:t> 1 (</a:t>
            </a:r>
            <a:r>
              <a:rPr lang="en-ID" dirty="0" err="1">
                <a:latin typeface="Montserrat" panose="00000500000000000000" pitchFamily="2" charset="0"/>
              </a:rPr>
              <a:t>satu</a:t>
            </a:r>
            <a:r>
              <a:rPr lang="en-ID" dirty="0">
                <a:latin typeface="Montserrat" panose="00000500000000000000" pitchFamily="2" charset="0"/>
              </a:rPr>
              <a:t>) </a:t>
            </a:r>
            <a:r>
              <a:rPr lang="en-ID" dirty="0" err="1">
                <a:latin typeface="Montserrat" panose="00000500000000000000" pitchFamily="2" charset="0"/>
              </a:rPr>
              <a:t>transaksi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atau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lebih</a:t>
            </a:r>
            <a:r>
              <a:rPr lang="en-ID" dirty="0">
                <a:latin typeface="Montserrat" panose="00000500000000000000" pitchFamily="2" charset="0"/>
              </a:rPr>
              <a:t>, </a:t>
            </a:r>
            <a:r>
              <a:rPr lang="en-ID" dirty="0" err="1">
                <a:latin typeface="Montserrat" panose="00000500000000000000" pitchFamily="2" charset="0"/>
              </a:rPr>
              <a:t>baik</a:t>
            </a:r>
            <a:r>
              <a:rPr lang="en-ID" dirty="0">
                <a:latin typeface="Montserrat" panose="00000500000000000000" pitchFamily="2" charset="0"/>
              </a:rPr>
              <a:t> yang </a:t>
            </a:r>
            <a:r>
              <a:rPr lang="en-ID" dirty="0" err="1">
                <a:latin typeface="Montserrat" panose="00000500000000000000" pitchFamily="2" charset="0"/>
              </a:rPr>
              <a:t>berkaitan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satu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sama</a:t>
            </a:r>
            <a:r>
              <a:rPr lang="en-ID" dirty="0">
                <a:latin typeface="Montserrat" panose="00000500000000000000" pitchFamily="2" charset="0"/>
              </a:rPr>
              <a:t> lain </a:t>
            </a:r>
            <a:r>
              <a:rPr lang="en-ID" dirty="0" err="1">
                <a:latin typeface="Montserrat" panose="00000500000000000000" pitchFamily="2" charset="0"/>
              </a:rPr>
              <a:t>maupun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tidak</a:t>
            </a:r>
            <a:r>
              <a:rPr lang="en-ID" dirty="0"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65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A457B2-01D3-F406-259A-904D61BA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EDC8-CFEC-E04F-B026-ACBDCA0627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2DCCAB-ED91-CA58-EF4F-91AE7E8D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2641600"/>
            <a:ext cx="10515600" cy="346075"/>
          </a:xfrm>
        </p:spPr>
        <p:txBody>
          <a:bodyPr/>
          <a:lstStyle/>
          <a:p>
            <a:pPr algn="ctr"/>
            <a:r>
              <a:rPr lang="en-GB" sz="3200" dirty="0" err="1"/>
              <a:t>Penjelasan</a:t>
            </a:r>
            <a:r>
              <a:rPr lang="en-GB" sz="3200" dirty="0"/>
              <a:t> Mata Acara </a:t>
            </a:r>
            <a:r>
              <a:rPr lang="en-GB" sz="3200" dirty="0" err="1"/>
              <a:t>Rapat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15641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BAD9-9739-9CB4-6B8E-FE58C54EB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Penjelasan</a:t>
            </a:r>
            <a:r>
              <a:rPr lang="en-GB" dirty="0"/>
              <a:t> Mata Acara </a:t>
            </a:r>
            <a:r>
              <a:rPr lang="en-GB" dirty="0" err="1"/>
              <a:t>Rapat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6A476-352A-F96D-7DCE-E3B1A2E1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EDC8-CFEC-E04F-B026-ACBDCA0627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A089F-43D5-53D5-6412-1366E8EB0ED7}"/>
              </a:ext>
            </a:extLst>
          </p:cNvPr>
          <p:cNvSpPr txBox="1"/>
          <p:nvPr/>
        </p:nvSpPr>
        <p:spPr>
          <a:xfrm>
            <a:off x="718457" y="1537970"/>
            <a:ext cx="10077061" cy="35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D" dirty="0" err="1">
                <a:latin typeface="Montserrat" panose="00000500000000000000" pitchFamily="2" charset="0"/>
              </a:rPr>
              <a:t>Keseluruhan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mata</a:t>
            </a:r>
            <a:r>
              <a:rPr lang="en-ID" dirty="0">
                <a:latin typeface="Montserrat" panose="00000500000000000000" pitchFamily="2" charset="0"/>
              </a:rPr>
              <a:t> acara </a:t>
            </a:r>
            <a:r>
              <a:rPr lang="en-ID" dirty="0" err="1">
                <a:latin typeface="Montserrat" panose="00000500000000000000" pitchFamily="2" charset="0"/>
              </a:rPr>
              <a:t>Rapat</a:t>
            </a:r>
            <a:r>
              <a:rPr lang="en-ID" dirty="0">
                <a:latin typeface="Montserrat" panose="00000500000000000000" pitchFamily="2" charset="0"/>
              </a:rPr>
              <a:t> di </a:t>
            </a:r>
            <a:r>
              <a:rPr lang="en-ID" dirty="0" err="1">
                <a:latin typeface="Montserrat" panose="00000500000000000000" pitchFamily="2" charset="0"/>
              </a:rPr>
              <a:t>atas</a:t>
            </a:r>
            <a:r>
              <a:rPr lang="en-ID" dirty="0">
                <a:latin typeface="Montserrat" panose="00000500000000000000" pitchFamily="2" charset="0"/>
              </a:rPr>
              <a:t>, </a:t>
            </a:r>
            <a:r>
              <a:rPr lang="en-ID" dirty="0" err="1">
                <a:latin typeface="Montserrat" panose="00000500000000000000" pitchFamily="2" charset="0"/>
              </a:rPr>
              <a:t>kecuali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mata</a:t>
            </a:r>
            <a:r>
              <a:rPr lang="en-ID" dirty="0">
                <a:latin typeface="Montserrat" panose="00000500000000000000" pitchFamily="2" charset="0"/>
              </a:rPr>
              <a:t> acara ke-5 dan ke-6 </a:t>
            </a:r>
            <a:r>
              <a:rPr lang="en-ID" dirty="0" err="1">
                <a:latin typeface="Montserrat" panose="00000500000000000000" pitchFamily="2" charset="0"/>
              </a:rPr>
              <a:t>merupakan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mata</a:t>
            </a:r>
            <a:r>
              <a:rPr lang="en-ID" dirty="0">
                <a:latin typeface="Montserrat" panose="00000500000000000000" pitchFamily="2" charset="0"/>
              </a:rPr>
              <a:t> acara yang rutin </a:t>
            </a:r>
            <a:r>
              <a:rPr lang="en-ID" dirty="0" err="1">
                <a:latin typeface="Montserrat" panose="00000500000000000000" pitchFamily="2" charset="0"/>
              </a:rPr>
              <a:t>diadakan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dalam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Rapat</a:t>
            </a:r>
            <a:r>
              <a:rPr lang="en-ID" dirty="0">
                <a:latin typeface="Montserrat" panose="00000500000000000000" pitchFamily="2" charset="0"/>
              </a:rPr>
              <a:t> Umum </a:t>
            </a:r>
            <a:r>
              <a:rPr lang="en-ID" dirty="0" err="1">
                <a:latin typeface="Montserrat" panose="00000500000000000000" pitchFamily="2" charset="0"/>
              </a:rPr>
              <a:t>Pemegang</a:t>
            </a:r>
            <a:r>
              <a:rPr lang="en-ID" dirty="0">
                <a:latin typeface="Montserrat" panose="00000500000000000000" pitchFamily="2" charset="0"/>
              </a:rPr>
              <a:t> Saham (“RUPS”) </a:t>
            </a:r>
            <a:r>
              <a:rPr lang="en-ID" dirty="0" err="1">
                <a:latin typeface="Montserrat" panose="00000500000000000000" pitchFamily="2" charset="0"/>
              </a:rPr>
              <a:t>Tahunan</a:t>
            </a:r>
            <a:r>
              <a:rPr lang="en-ID" dirty="0">
                <a:latin typeface="Montserrat" panose="00000500000000000000" pitchFamily="2" charset="0"/>
              </a:rPr>
              <a:t> Perseroan. Hal </a:t>
            </a:r>
            <a:r>
              <a:rPr lang="en-ID" dirty="0" err="1">
                <a:latin typeface="Montserrat" panose="00000500000000000000" pitchFamily="2" charset="0"/>
              </a:rPr>
              <a:t>ini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sesuai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dengan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ketentuan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dalam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Anggaran</a:t>
            </a:r>
            <a:r>
              <a:rPr lang="en-ID" dirty="0">
                <a:latin typeface="Montserrat" panose="00000500000000000000" pitchFamily="2" charset="0"/>
              </a:rPr>
              <a:t> Dasar Perseroan dan </a:t>
            </a:r>
            <a:r>
              <a:rPr lang="en-ID" dirty="0" err="1">
                <a:latin typeface="Montserrat" panose="00000500000000000000" pitchFamily="2" charset="0"/>
              </a:rPr>
              <a:t>Undang-Undang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nomor</a:t>
            </a:r>
            <a:r>
              <a:rPr lang="en-ID" dirty="0">
                <a:latin typeface="Montserrat" panose="00000500000000000000" pitchFamily="2" charset="0"/>
              </a:rPr>
              <a:t> 40 </a:t>
            </a:r>
            <a:r>
              <a:rPr lang="en-ID" dirty="0" err="1">
                <a:latin typeface="Montserrat" panose="00000500000000000000" pitchFamily="2" charset="0"/>
              </a:rPr>
              <a:t>Tahun</a:t>
            </a:r>
            <a:r>
              <a:rPr lang="en-ID" dirty="0">
                <a:latin typeface="Montserrat" panose="00000500000000000000" pitchFamily="2" charset="0"/>
              </a:rPr>
              <a:t> 2007 </a:t>
            </a:r>
            <a:r>
              <a:rPr lang="en-ID" dirty="0" err="1">
                <a:latin typeface="Montserrat" panose="00000500000000000000" pitchFamily="2" charset="0"/>
              </a:rPr>
              <a:t>tentang</a:t>
            </a:r>
            <a:r>
              <a:rPr lang="en-ID" dirty="0">
                <a:latin typeface="Montserrat" panose="00000500000000000000" pitchFamily="2" charset="0"/>
              </a:rPr>
              <a:t> Perseroan </a:t>
            </a:r>
            <a:r>
              <a:rPr lang="en-ID" dirty="0" err="1">
                <a:latin typeface="Montserrat" panose="00000500000000000000" pitchFamily="2" charset="0"/>
              </a:rPr>
              <a:t>Terbatas</a:t>
            </a:r>
            <a:r>
              <a:rPr lang="en-ID" dirty="0">
                <a:latin typeface="Montserrat" panose="00000500000000000000" pitchFamily="2" charset="0"/>
              </a:rPr>
              <a:t> (“UUPT”).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D" dirty="0">
                <a:latin typeface="Montserrat" panose="00000500000000000000" pitchFamily="2" charset="0"/>
              </a:rPr>
              <a:t>Mata acara </a:t>
            </a:r>
            <a:r>
              <a:rPr lang="en-ID" dirty="0" err="1">
                <a:latin typeface="Montserrat" panose="00000500000000000000" pitchFamily="2" charset="0"/>
              </a:rPr>
              <a:t>Rapat</a:t>
            </a:r>
            <a:r>
              <a:rPr lang="en-ID" dirty="0">
                <a:latin typeface="Montserrat" panose="00000500000000000000" pitchFamily="2" charset="0"/>
              </a:rPr>
              <a:t> ke-5 </a:t>
            </a:r>
            <a:r>
              <a:rPr lang="en-ID" dirty="0" err="1">
                <a:latin typeface="Montserrat" panose="00000500000000000000" pitchFamily="2" charset="0"/>
              </a:rPr>
              <a:t>wajib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dijadikan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sebagai</a:t>
            </a:r>
            <a:r>
              <a:rPr lang="en-ID" dirty="0">
                <a:latin typeface="Montserrat" panose="00000500000000000000" pitchFamily="2" charset="0"/>
              </a:rPr>
              <a:t> salah </a:t>
            </a:r>
            <a:r>
              <a:rPr lang="en-ID" dirty="0" err="1">
                <a:latin typeface="Montserrat" panose="00000500000000000000" pitchFamily="2" charset="0"/>
              </a:rPr>
              <a:t>satu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mata</a:t>
            </a:r>
            <a:r>
              <a:rPr lang="en-ID" dirty="0">
                <a:latin typeface="Montserrat" panose="00000500000000000000" pitchFamily="2" charset="0"/>
              </a:rPr>
              <a:t> acara </a:t>
            </a:r>
            <a:r>
              <a:rPr lang="en-ID" dirty="0" err="1">
                <a:latin typeface="Montserrat" panose="00000500000000000000" pitchFamily="2" charset="0"/>
              </a:rPr>
              <a:t>dalam</a:t>
            </a:r>
            <a:r>
              <a:rPr lang="en-ID" dirty="0">
                <a:latin typeface="Montserrat" panose="00000500000000000000" pitchFamily="2" charset="0"/>
              </a:rPr>
              <a:t> RUPS </a:t>
            </a:r>
            <a:r>
              <a:rPr lang="en-ID" dirty="0" err="1">
                <a:latin typeface="Montserrat" panose="00000500000000000000" pitchFamily="2" charset="0"/>
              </a:rPr>
              <a:t>Tahunan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berdasarkan</a:t>
            </a:r>
            <a:r>
              <a:rPr lang="en-ID" dirty="0">
                <a:latin typeface="Montserrat" panose="00000500000000000000" pitchFamily="2" charset="0"/>
              </a:rPr>
              <a:t> Pasal 6 </a:t>
            </a:r>
            <a:r>
              <a:rPr lang="en-ID" dirty="0" err="1">
                <a:latin typeface="Montserrat" panose="00000500000000000000" pitchFamily="2" charset="0"/>
              </a:rPr>
              <a:t>Peraturan</a:t>
            </a:r>
            <a:r>
              <a:rPr lang="en-ID" dirty="0">
                <a:latin typeface="Montserrat" panose="00000500000000000000" pitchFamily="2" charset="0"/>
              </a:rPr>
              <a:t> OJK No. 30/POJK.04/2015 </a:t>
            </a:r>
            <a:r>
              <a:rPr lang="en-ID" dirty="0" err="1">
                <a:latin typeface="Montserrat" panose="00000500000000000000" pitchFamily="2" charset="0"/>
              </a:rPr>
              <a:t>tentang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Laporan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Realisasi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Penggunaan</a:t>
            </a:r>
            <a:r>
              <a:rPr lang="en-ID" dirty="0">
                <a:latin typeface="Montserrat" panose="00000500000000000000" pitchFamily="2" charset="0"/>
              </a:rPr>
              <a:t> Dana Hasil </a:t>
            </a:r>
            <a:r>
              <a:rPr lang="en-ID" dirty="0" err="1">
                <a:latin typeface="Montserrat" panose="00000500000000000000" pitchFamily="2" charset="0"/>
              </a:rPr>
              <a:t>Penawaran</a:t>
            </a:r>
            <a:r>
              <a:rPr lang="en-ID" dirty="0">
                <a:latin typeface="Montserrat" panose="00000500000000000000" pitchFamily="2" charset="0"/>
              </a:rPr>
              <a:t> Umum.</a:t>
            </a:r>
            <a:endParaRPr lang="en-ID" sz="18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6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019D-97ED-952A-2420-21C45A5A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Penjelasan</a:t>
            </a:r>
            <a:r>
              <a:rPr lang="en-GB" dirty="0"/>
              <a:t> Mata Acara </a:t>
            </a:r>
            <a:r>
              <a:rPr lang="en-GB" dirty="0" err="1"/>
              <a:t>Rapat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57D52-0F93-ED84-3B65-F52769DC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EDC8-CFEC-E04F-B026-ACBDCA0627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EA7E7-A75A-1BC2-5049-A4B8DD7D6895}"/>
              </a:ext>
            </a:extLst>
          </p:cNvPr>
          <p:cNvSpPr txBox="1"/>
          <p:nvPr/>
        </p:nvSpPr>
        <p:spPr>
          <a:xfrm>
            <a:off x="866272" y="1479577"/>
            <a:ext cx="10138611" cy="378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D" dirty="0" err="1">
                <a:latin typeface="Montserrat" panose="00000500000000000000" pitchFamily="2" charset="0"/>
              </a:rPr>
              <a:t>Merujuk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kepada</a:t>
            </a:r>
            <a:r>
              <a:rPr lang="en-ID" dirty="0">
                <a:latin typeface="Montserrat" panose="00000500000000000000" pitchFamily="2" charset="0"/>
              </a:rPr>
              <a:t> Pasal 23 </a:t>
            </a:r>
            <a:r>
              <a:rPr lang="en-ID" dirty="0" err="1">
                <a:latin typeface="Montserrat" panose="00000500000000000000" pitchFamily="2" charset="0"/>
              </a:rPr>
              <a:t>ayat</a:t>
            </a:r>
            <a:r>
              <a:rPr lang="en-ID" dirty="0">
                <a:latin typeface="Montserrat" panose="00000500000000000000" pitchFamily="2" charset="0"/>
              </a:rPr>
              <a:t> 8.3 </a:t>
            </a:r>
            <a:r>
              <a:rPr lang="en-ID" dirty="0" err="1">
                <a:latin typeface="Montserrat" panose="00000500000000000000" pitchFamily="2" charset="0"/>
              </a:rPr>
              <a:t>Anggaran</a:t>
            </a:r>
            <a:r>
              <a:rPr lang="en-ID" dirty="0">
                <a:latin typeface="Montserrat" panose="00000500000000000000" pitchFamily="2" charset="0"/>
              </a:rPr>
              <a:t> Dasar Perseroan Jo Pasal 102 UUPT, </a:t>
            </a:r>
            <a:r>
              <a:rPr lang="en-ID" dirty="0" err="1">
                <a:latin typeface="Montserrat" panose="00000500000000000000" pitchFamily="2" charset="0"/>
              </a:rPr>
              <a:t>untuk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mata</a:t>
            </a:r>
            <a:r>
              <a:rPr lang="en-ID" dirty="0">
                <a:latin typeface="Montserrat" panose="00000500000000000000" pitchFamily="2" charset="0"/>
              </a:rPr>
              <a:t> acara ke-6 </a:t>
            </a:r>
            <a:r>
              <a:rPr lang="en-ID" dirty="0" err="1">
                <a:latin typeface="Montserrat" panose="00000500000000000000" pitchFamily="2" charset="0"/>
              </a:rPr>
              <a:t>Direksi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wajib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meminta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persetujuan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kepada</a:t>
            </a:r>
            <a:r>
              <a:rPr lang="en-ID" dirty="0">
                <a:latin typeface="Montserrat" panose="00000500000000000000" pitchFamily="2" charset="0"/>
              </a:rPr>
              <a:t> RUPS </a:t>
            </a:r>
            <a:r>
              <a:rPr lang="en-ID" dirty="0" err="1">
                <a:latin typeface="Montserrat" panose="00000500000000000000" pitchFamily="2" charset="0"/>
              </a:rPr>
              <a:t>dalam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hal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mengalihkan</a:t>
            </a:r>
            <a:r>
              <a:rPr lang="en-ID" dirty="0">
                <a:latin typeface="Montserrat" panose="00000500000000000000" pitchFamily="2" charset="0"/>
              </a:rPr>
              <a:t>, </a:t>
            </a:r>
            <a:r>
              <a:rPr lang="en-ID" dirty="0" err="1">
                <a:latin typeface="Montserrat" panose="00000500000000000000" pitchFamily="2" charset="0"/>
              </a:rPr>
              <a:t>melepaskan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hak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atau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menjadikan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jaminan</a:t>
            </a:r>
            <a:r>
              <a:rPr lang="en-ID" dirty="0">
                <a:latin typeface="Montserrat" panose="00000500000000000000" pitchFamily="2" charset="0"/>
              </a:rPr>
              <a:t> utang </a:t>
            </a:r>
            <a:r>
              <a:rPr lang="en-ID" dirty="0" err="1">
                <a:latin typeface="Montserrat" panose="00000500000000000000" pitchFamily="2" charset="0"/>
              </a:rPr>
              <a:t>kekayaan</a:t>
            </a:r>
            <a:r>
              <a:rPr lang="en-ID" dirty="0">
                <a:latin typeface="Montserrat" panose="00000500000000000000" pitchFamily="2" charset="0"/>
              </a:rPr>
              <a:t> Perseroan yang </a:t>
            </a:r>
            <a:r>
              <a:rPr lang="en-ID" dirty="0" err="1">
                <a:latin typeface="Montserrat" panose="00000500000000000000" pitchFamily="2" charset="0"/>
              </a:rPr>
              <a:t>merupakan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lebih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dari</a:t>
            </a:r>
            <a:r>
              <a:rPr lang="en-ID" dirty="0">
                <a:latin typeface="Montserrat" panose="00000500000000000000" pitchFamily="2" charset="0"/>
              </a:rPr>
              <a:t> 50% (lima </a:t>
            </a:r>
            <a:r>
              <a:rPr lang="en-ID" dirty="0" err="1">
                <a:latin typeface="Montserrat" panose="00000500000000000000" pitchFamily="2" charset="0"/>
              </a:rPr>
              <a:t>puluh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persen</a:t>
            </a:r>
            <a:r>
              <a:rPr lang="en-ID" dirty="0">
                <a:latin typeface="Montserrat" panose="00000500000000000000" pitchFamily="2" charset="0"/>
              </a:rPr>
              <a:t>) </a:t>
            </a:r>
            <a:r>
              <a:rPr lang="en-ID" dirty="0" err="1">
                <a:latin typeface="Montserrat" panose="00000500000000000000" pitchFamily="2" charset="0"/>
              </a:rPr>
              <a:t>dari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seluruh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jumlah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kekayaan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bersih</a:t>
            </a:r>
            <a:r>
              <a:rPr lang="en-ID" dirty="0">
                <a:latin typeface="Montserrat" panose="00000500000000000000" pitchFamily="2" charset="0"/>
              </a:rPr>
              <a:t> Perseroan </a:t>
            </a:r>
            <a:r>
              <a:rPr lang="en-ID" dirty="0" err="1">
                <a:latin typeface="Montserrat" panose="00000500000000000000" pitchFamily="2" charset="0"/>
              </a:rPr>
              <a:t>dalam</a:t>
            </a:r>
            <a:r>
              <a:rPr lang="en-ID" dirty="0">
                <a:latin typeface="Montserrat" panose="00000500000000000000" pitchFamily="2" charset="0"/>
              </a:rPr>
              <a:t> 1 (</a:t>
            </a:r>
            <a:r>
              <a:rPr lang="en-ID" dirty="0" err="1">
                <a:latin typeface="Montserrat" panose="00000500000000000000" pitchFamily="2" charset="0"/>
              </a:rPr>
              <a:t>satu</a:t>
            </a:r>
            <a:r>
              <a:rPr lang="en-ID" dirty="0">
                <a:latin typeface="Montserrat" panose="00000500000000000000" pitchFamily="2" charset="0"/>
              </a:rPr>
              <a:t>) </a:t>
            </a:r>
            <a:r>
              <a:rPr lang="en-ID" dirty="0" err="1">
                <a:latin typeface="Montserrat" panose="00000500000000000000" pitchFamily="2" charset="0"/>
              </a:rPr>
              <a:t>transaksi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atau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lebih</a:t>
            </a:r>
            <a:r>
              <a:rPr lang="en-ID" dirty="0">
                <a:latin typeface="Montserrat" panose="00000500000000000000" pitchFamily="2" charset="0"/>
              </a:rPr>
              <a:t>, </a:t>
            </a:r>
            <a:r>
              <a:rPr lang="en-ID" dirty="0" err="1">
                <a:latin typeface="Montserrat" panose="00000500000000000000" pitchFamily="2" charset="0"/>
              </a:rPr>
              <a:t>baik</a:t>
            </a:r>
            <a:r>
              <a:rPr lang="en-ID" dirty="0">
                <a:latin typeface="Montserrat" panose="00000500000000000000" pitchFamily="2" charset="0"/>
              </a:rPr>
              <a:t> yang </a:t>
            </a:r>
            <a:r>
              <a:rPr lang="en-ID" dirty="0" err="1">
                <a:latin typeface="Montserrat" panose="00000500000000000000" pitchFamily="2" charset="0"/>
              </a:rPr>
              <a:t>berkaitan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satu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sama</a:t>
            </a:r>
            <a:r>
              <a:rPr lang="en-ID" dirty="0">
                <a:latin typeface="Montserrat" panose="00000500000000000000" pitchFamily="2" charset="0"/>
              </a:rPr>
              <a:t> lain </a:t>
            </a:r>
            <a:r>
              <a:rPr lang="en-ID" dirty="0" err="1">
                <a:latin typeface="Montserrat" panose="00000500000000000000" pitchFamily="2" charset="0"/>
              </a:rPr>
              <a:t>maupun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tidak</a:t>
            </a:r>
            <a:r>
              <a:rPr lang="en-ID" dirty="0">
                <a:latin typeface="Montserrat" panose="00000500000000000000" pitchFamily="2" charset="0"/>
              </a:rPr>
              <a:t> dan </a:t>
            </a:r>
            <a:r>
              <a:rPr lang="en-ID" dirty="0" err="1">
                <a:latin typeface="Montserrat" panose="00000500000000000000" pitchFamily="2" charset="0"/>
              </a:rPr>
              <a:t>terjadi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dalam</a:t>
            </a:r>
            <a:r>
              <a:rPr lang="en-ID" dirty="0">
                <a:latin typeface="Montserrat" panose="00000500000000000000" pitchFamily="2" charset="0"/>
              </a:rPr>
              <a:t> 1 (</a:t>
            </a:r>
            <a:r>
              <a:rPr lang="en-ID" dirty="0" err="1">
                <a:latin typeface="Montserrat" panose="00000500000000000000" pitchFamily="2" charset="0"/>
              </a:rPr>
              <a:t>satu</a:t>
            </a:r>
            <a:r>
              <a:rPr lang="en-ID" dirty="0">
                <a:latin typeface="Montserrat" panose="00000500000000000000" pitchFamily="2" charset="0"/>
              </a:rPr>
              <a:t>) </a:t>
            </a:r>
            <a:r>
              <a:rPr lang="en-ID" dirty="0" err="1">
                <a:latin typeface="Montserrat" panose="00000500000000000000" pitchFamily="2" charset="0"/>
              </a:rPr>
              <a:t>tahun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buku</a:t>
            </a:r>
            <a:r>
              <a:rPr lang="en-ID" dirty="0">
                <a:latin typeface="Montserrat" panose="00000500000000000000" pitchFamily="2" charset="0"/>
              </a:rPr>
              <a:t> yang </a:t>
            </a:r>
            <a:r>
              <a:rPr lang="en-ID" dirty="0" err="1">
                <a:latin typeface="Montserrat" panose="00000500000000000000" pitchFamily="2" charset="0"/>
              </a:rPr>
              <a:t>sama</a:t>
            </a:r>
            <a:r>
              <a:rPr lang="en-ID" dirty="0">
                <a:latin typeface="Montserrat" panose="00000500000000000000" pitchFamily="2" charset="0"/>
              </a:rPr>
              <a:t>. Dalam </a:t>
            </a:r>
            <a:r>
              <a:rPr lang="en-ID" dirty="0" err="1">
                <a:latin typeface="Montserrat" panose="00000500000000000000" pitchFamily="2" charset="0"/>
              </a:rPr>
              <a:t>hal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ini</a:t>
            </a:r>
            <a:r>
              <a:rPr lang="en-ID" dirty="0">
                <a:latin typeface="Montserrat" panose="00000500000000000000" pitchFamily="2" charset="0"/>
              </a:rPr>
              <a:t>, </a:t>
            </a:r>
            <a:r>
              <a:rPr lang="en-ID" dirty="0" err="1">
                <a:latin typeface="Montserrat" panose="00000500000000000000" pitchFamily="2" charset="0"/>
              </a:rPr>
              <a:t>pengalihan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atau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menjadikan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jaminan</a:t>
            </a:r>
            <a:r>
              <a:rPr lang="en-ID" dirty="0">
                <a:latin typeface="Montserrat" panose="00000500000000000000" pitchFamily="2" charset="0"/>
              </a:rPr>
              <a:t> utang </a:t>
            </a:r>
            <a:r>
              <a:rPr lang="en-ID" dirty="0" err="1">
                <a:latin typeface="Montserrat" panose="00000500000000000000" pitchFamily="2" charset="0"/>
              </a:rPr>
              <a:t>kekayaan</a:t>
            </a:r>
            <a:r>
              <a:rPr lang="en-ID" dirty="0">
                <a:latin typeface="Montserrat" panose="00000500000000000000" pitchFamily="2" charset="0"/>
              </a:rPr>
              <a:t> Perseroan </a:t>
            </a:r>
            <a:r>
              <a:rPr lang="en-ID" dirty="0" err="1">
                <a:latin typeface="Montserrat" panose="00000500000000000000" pitchFamily="2" charset="0"/>
              </a:rPr>
              <a:t>dilakukan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dalam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kaitannya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dengan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usaha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perolehan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fasilitas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pinjaman</a:t>
            </a:r>
            <a:r>
              <a:rPr lang="en-ID" dirty="0">
                <a:latin typeface="Montserrat" panose="00000500000000000000" pitchFamily="2" charset="0"/>
              </a:rPr>
              <a:t> dan/</a:t>
            </a:r>
            <a:r>
              <a:rPr lang="en-ID" dirty="0" err="1">
                <a:latin typeface="Montserrat" panose="00000500000000000000" pitchFamily="2" charset="0"/>
              </a:rPr>
              <a:t>atau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pendanaan</a:t>
            </a:r>
            <a:r>
              <a:rPr lang="en-ID" dirty="0">
                <a:latin typeface="Montserrat" panose="00000500000000000000" pitchFamily="2" charset="0"/>
              </a:rPr>
              <a:t> di masa yang </a:t>
            </a:r>
            <a:r>
              <a:rPr lang="en-ID" dirty="0" err="1">
                <a:latin typeface="Montserrat" panose="00000500000000000000" pitchFamily="2" charset="0"/>
              </a:rPr>
              <a:t>akan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datang</a:t>
            </a:r>
            <a:r>
              <a:rPr lang="en-ID" dirty="0"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19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2BDA-7432-48C5-B652-AC36406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25" y="1527173"/>
            <a:ext cx="5852161" cy="548641"/>
          </a:xfrm>
        </p:spPr>
        <p:txBody>
          <a:bodyPr/>
          <a:lstStyle/>
          <a:p>
            <a:r>
              <a:rPr lang="en" dirty="0"/>
              <a:t>PT Nusantara Sawit Sejahtera Tbk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CC9968-D129-41CA-80AC-2A4846C2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3167-3B72-47F4-8F4B-6AC89EA8ED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4DC84C-D5CA-26D2-84E1-42F52BCF026F}"/>
              </a:ext>
            </a:extLst>
          </p:cNvPr>
          <p:cNvSpPr txBox="1"/>
          <p:nvPr/>
        </p:nvSpPr>
        <p:spPr>
          <a:xfrm>
            <a:off x="1220372" y="3429000"/>
            <a:ext cx="62777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Menara Imperium Lt.20 Suite C </a:t>
            </a:r>
          </a:p>
          <a:p>
            <a:pPr algn="just"/>
            <a:r>
              <a:rPr lang="en-ID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Jl. HR </a:t>
            </a:r>
            <a:r>
              <a:rPr lang="en-ID" dirty="0" err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Rasuna</a:t>
            </a:r>
            <a:r>
              <a:rPr lang="en-ID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 Said Kav.1, Jakarta Selatan</a:t>
            </a:r>
          </a:p>
          <a:p>
            <a:pPr algn="just"/>
            <a:endParaRPr lang="en-ID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algn="just"/>
            <a:r>
              <a:rPr lang="en-ID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Telp : 021-8354045</a:t>
            </a:r>
          </a:p>
          <a:p>
            <a:pPr algn="just"/>
            <a:endParaRPr lang="en-ID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algn="just"/>
            <a:r>
              <a:rPr lang="en-ID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Fax : 021-8317688</a:t>
            </a:r>
          </a:p>
          <a:p>
            <a:pPr algn="just"/>
            <a:endParaRPr lang="en-ID" dirty="0">
              <a:latin typeface="Montserrat" panose="00000500000000000000" pitchFamily="2" charset="0"/>
            </a:endParaRPr>
          </a:p>
          <a:p>
            <a:pPr algn="just"/>
            <a:endParaRPr lang="en-ID" dirty="0"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BF755-CB38-E876-7CD2-0EECB76FE34E}"/>
              </a:ext>
            </a:extLst>
          </p:cNvPr>
          <p:cNvSpPr txBox="1"/>
          <p:nvPr/>
        </p:nvSpPr>
        <p:spPr>
          <a:xfrm>
            <a:off x="511124" y="2075814"/>
            <a:ext cx="7261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286E54"/>
                </a:solidFill>
                <a:latin typeface="Montserrat" pitchFamily="2" charset="77"/>
                <a:ea typeface="+mj-ea"/>
                <a:cs typeface="Segoe UI" panose="020B0502040204020203" pitchFamily="34" charset="0"/>
              </a:rPr>
              <a:t>Rapat Umum Pemegang Saham  Luar Biasa </a:t>
            </a:r>
          </a:p>
          <a:p>
            <a:endParaRPr lang="en-ID" sz="24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90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7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24935</TotalTime>
  <Words>554</Words>
  <Application>Microsoft Office PowerPoint</Application>
  <PresentationFormat>Widescreen</PresentationFormat>
  <Paragraphs>52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Montserrat</vt:lpstr>
      <vt:lpstr>Symbol</vt:lpstr>
      <vt:lpstr>Office Theme</vt:lpstr>
      <vt:lpstr>think-cell Slide</vt:lpstr>
      <vt:lpstr>PowerPoint Presentation</vt:lpstr>
      <vt:lpstr>Waktu , Tempat, dan Mata Acara Rapat</vt:lpstr>
      <vt:lpstr>Waktu danTempat Rapat</vt:lpstr>
      <vt:lpstr>Mata Acara Rapat</vt:lpstr>
      <vt:lpstr>Mata Acara Rapat</vt:lpstr>
      <vt:lpstr>Penjelasan Mata Acara Rapat</vt:lpstr>
      <vt:lpstr>Penjelasan Mata Acara Rapat</vt:lpstr>
      <vt:lpstr>Penjelasan Mata Acara Rapat</vt:lpstr>
      <vt:lpstr>PT Nusantara Sawit Sejahtera Tbk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Rizky Aprialdi</dc:creator>
  <cp:lastModifiedBy>Petrus Herobe Whiskynanto</cp:lastModifiedBy>
  <cp:revision>464</cp:revision>
  <cp:lastPrinted>2023-02-11T12:01:35Z</cp:lastPrinted>
  <dcterms:created xsi:type="dcterms:W3CDTF">2022-01-27T02:12:41Z</dcterms:created>
  <dcterms:modified xsi:type="dcterms:W3CDTF">2025-05-19T11:33:34Z</dcterms:modified>
</cp:coreProperties>
</file>